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4" r:id="rId7"/>
    <p:sldId id="262" r:id="rId8"/>
    <p:sldId id="263" r:id="rId9"/>
    <p:sldId id="265" r:id="rId10"/>
    <p:sldId id="266" r:id="rId11"/>
  </p:sldIdLst>
  <p:sldSz cx="12192000" cy="6858000"/>
  <p:notesSz cx="6858000" cy="9144000"/>
  <p:embeddedFontLst>
    <p:embeddedFont>
      <p:font typeface="AppleSDGothicNeoB00" panose="02000503000000000000" pitchFamily="2" charset="-127"/>
      <p:regular r:id="rId12"/>
    </p:embeddedFont>
    <p:embeddedFont>
      <p:font typeface="AppleSDGothicNeoR00" panose="02000503000000000000" pitchFamily="2" charset="-127"/>
      <p:regular r:id="rId13"/>
    </p:embeddedFont>
    <p:embeddedFont>
      <p:font typeface="AppleSDGothicNeoSB00" panose="02000503000000000000" pitchFamily="2" charset="-127"/>
      <p:regular r:id="rId14"/>
    </p:embeddedFont>
    <p:embeddedFont>
      <p:font typeface="Cambria Math" panose="02040503050406030204" pitchFamily="18" charset="0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94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47B80-CFDE-46E6-BE0D-75ABFD878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29394C-4968-4DB1-8DD7-7951AA2B2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4B0F9-B51A-491E-8ACB-24F3AEDF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BAE09-6C37-4935-B8C5-3913C1D0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DA24E-3B5A-46FC-BF27-50734F5D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95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59E1E-D562-4068-99B2-983156A4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08E4F0-20EB-4382-8D0B-CDBBEDA21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3F71F-DEE1-4FA8-9527-026D524AF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20DDC-0ADB-4F1B-A839-78B1DEE28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D92EC-2937-4526-B601-C890A67E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6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E7E825-DE1F-49F9-9B07-A95936819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3355D2-D4A7-4E7C-AC96-B94515745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99F77-C22C-4A00-A7BB-35E72E5D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2592B-6162-4E18-B536-047CE97A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9EEF-C614-4647-8BC8-B8B58B2F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39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E2ACD-AB7A-439A-AC49-D3749990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63260-2184-4EF8-AC75-2ECF4A67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B0204-9C75-4058-A2ED-10972EF41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FC0437-B727-427E-A40E-168777ED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9B9B4-2AA8-4361-8F66-CD76A03D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C74C7-D9A4-4BE5-9090-1EE3FA68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F2ABEE-355B-4403-AD56-3941CF348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398AF-635A-40BF-8523-F70A9360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02B42-1C53-45B8-AA68-F8CBEA63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D576A2-6828-451C-9A84-EAC86C30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9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C3BF-EAD9-473E-B629-10366901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F313B-AB96-4563-A50B-406CDE696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DDCB29-AEA5-4F01-9B2F-89B6D96FB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E65946-0223-4586-BE15-AF9BE5F6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4E5E49-6252-40B4-AF53-35291E55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1F03B-4845-4F4C-ABBB-7A81B581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21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D1C67-3AA4-4A27-9699-C15EDDA2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0D38A-C00A-4D69-B887-C1280F82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44CF4-70DD-4DF1-87A2-5AFC52DAF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CDADF6-265F-4AB6-A898-615BFBABF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7D605C-4B41-4079-BAFF-128507F3DE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C10C7-0AB6-42EB-B75C-43DA53E9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25AD36-EEDC-492D-97F9-79ABB93B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75B7C9-4D38-4BC9-B218-2A1545F1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9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48D74-4D87-429F-B0E5-E6031D5A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C81B37-26F9-4ECA-BFCD-05FE7F26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F8F914-7D11-451C-B8D8-45D2355F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1B5C4-5C18-4381-ABEC-871D0EF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02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A51BB-B694-438B-B7A2-8B3DBA8E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0E6CDE-1DC4-49CF-9EA8-4D9512BE7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3BC469-0CF2-47E9-B9C0-E9D6B3FC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2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6433D-5E39-49DC-92AF-475646C1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CB0E6-FBFE-419D-AB92-3EB58BD68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6260B-D047-43E4-94B8-B7C1A1B4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32AE73-A2D9-4797-905A-06286353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96728-0DDA-45FA-833A-248F2B88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30A4C4-EDBB-4ED1-929B-9DC3302A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1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7C402-9517-43DF-A3E4-48A4B0DA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0E3A02-CC69-4CA9-9116-DDE3E70C3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0FE366-9A37-4A9F-AEFD-6F0337086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1534EF-4E82-47F6-B947-8B0F89C0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F29384-53D5-49AC-BAAA-41D66E8C6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1C6151-0396-4FA5-9685-D2FC786F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0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78DEA1-B0F7-46A0-9B8B-50AA0FE9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20AEA-301D-4017-9152-1FEF8336B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DEA1A-122F-4283-8B69-593B82E88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24D03-0799-4EC2-9D9E-7EC9A03991D1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6BCC6-818F-4877-9F5E-29C16DFF5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D8F01-CCEB-4F0D-9186-F01FFAA3E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52206-35FA-440B-86E5-F178FB887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0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9C91B-77AC-46B7-A2E0-7B85900FAE5C}"/>
              </a:ext>
            </a:extLst>
          </p:cNvPr>
          <p:cNvSpPr txBox="1"/>
          <p:nvPr/>
        </p:nvSpPr>
        <p:spPr>
          <a:xfrm>
            <a:off x="0" y="3152001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6194F8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Collaborative Filtering</a:t>
            </a:r>
            <a:endParaRPr lang="ko-KR" altLang="en-US" sz="3000" dirty="0">
              <a:solidFill>
                <a:srgbClr val="6194F8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24A7B-0386-43E6-85D1-6A8B85818116}"/>
              </a:ext>
            </a:extLst>
          </p:cNvPr>
          <p:cNvSpPr txBox="1"/>
          <p:nvPr/>
        </p:nvSpPr>
        <p:spPr>
          <a:xfrm>
            <a:off x="5677454" y="5092104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6194F8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고  지  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66E2F-E321-4E09-B5A6-F312FEB4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2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378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User-based vs. Item-based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B27571-2DF7-4945-8C2D-CB7B4A89EC32}"/>
              </a:ext>
            </a:extLst>
          </p:cNvPr>
          <p:cNvGrpSpPr/>
          <p:nvPr/>
        </p:nvGrpSpPr>
        <p:grpSpPr>
          <a:xfrm>
            <a:off x="852734" y="1428634"/>
            <a:ext cx="10486532" cy="4825725"/>
            <a:chOff x="852734" y="1447684"/>
            <a:chExt cx="10486532" cy="48257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8B2E691-F419-4A51-87E2-BD48A9845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7564" y="3178015"/>
              <a:ext cx="3881702" cy="3095394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0084B0B-A100-44C4-A4A1-3EDC65A28771}"/>
                </a:ext>
              </a:extLst>
            </p:cNvPr>
            <p:cNvGrpSpPr/>
            <p:nvPr/>
          </p:nvGrpSpPr>
          <p:grpSpPr>
            <a:xfrm>
              <a:off x="852734" y="1447684"/>
              <a:ext cx="6894817" cy="4321105"/>
              <a:chOff x="690809" y="1171459"/>
              <a:chExt cx="6894817" cy="432110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FBCE3C-24EE-49A2-AEB1-3B6B0465C571}"/>
                  </a:ext>
                </a:extLst>
              </p:cNvPr>
              <p:cNvSpPr txBox="1"/>
              <p:nvPr/>
            </p:nvSpPr>
            <p:spPr>
              <a:xfrm>
                <a:off x="690809" y="1171459"/>
                <a:ext cx="1612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무엇이 더 좋나</a:t>
                </a:r>
                <a:r>
                  <a:rPr lang="en-US" altLang="ko-KR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?</a:t>
                </a:r>
                <a:endParaRPr lang="ko-KR" altLang="en-US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E13A7C-F050-46B9-86AB-822EE29FE3FE}"/>
                  </a:ext>
                </a:extLst>
              </p:cNvPr>
              <p:cNvSpPr txBox="1"/>
              <p:nvPr/>
            </p:nvSpPr>
            <p:spPr>
              <a:xfrm>
                <a:off x="966262" y="1608942"/>
                <a:ext cx="6619364" cy="1038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일반적으로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Item-based CF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가 더 좋다고 알려짐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: 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 자신의 평점 기록을 활용한 추천을 하기 때문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하지만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 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근본적으로 핵심은 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데이터의 질</a:t>
                </a:r>
                <a:endParaRPr lang="en-US" altLang="ko-KR" sz="12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상품의 다양성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유저의 풍부한 평가 기록 등이 밑바탕 되어야 두 방법이 모두 잘 작동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데이터가 부족하면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 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창의성</a:t>
                </a:r>
                <a:r>
                  <a:rPr lang="en-US" altLang="ko-KR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 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다양성</a:t>
                </a:r>
                <a:r>
                  <a:rPr lang="en-US" altLang="ko-KR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 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우연성이 결여된 </a:t>
                </a:r>
                <a:r>
                  <a:rPr lang="en-US" altLang="ko-KR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‘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지루한</a:t>
                </a:r>
                <a:r>
                  <a:rPr lang="en-US" altLang="ko-KR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’ </a:t>
                </a:r>
                <a:r>
                  <a:rPr lang="ko-KR" altLang="en-US" sz="12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추천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이 이루어짐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C61B0B2-034D-480D-90CB-DA4B4670D980}"/>
                  </a:ext>
                </a:extLst>
              </p:cNvPr>
              <p:cNvGrpSpPr/>
              <p:nvPr/>
            </p:nvGrpSpPr>
            <p:grpSpPr>
              <a:xfrm>
                <a:off x="690809" y="3203594"/>
                <a:ext cx="6894817" cy="2288970"/>
                <a:chOff x="690809" y="2766989"/>
                <a:chExt cx="6894817" cy="2288970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5B8FA7-4042-4CB7-8625-E5B73061B56D}"/>
                    </a:ext>
                  </a:extLst>
                </p:cNvPr>
                <p:cNvSpPr txBox="1"/>
                <p:nvPr/>
              </p:nvSpPr>
              <p:spPr>
                <a:xfrm>
                  <a:off x="690809" y="2766989"/>
                  <a:ext cx="7857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설명력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E622CCF-4E98-49BE-84E0-DBC749FC90CF}"/>
                    </a:ext>
                  </a:extLst>
                </p:cNvPr>
                <p:cNvSpPr txBox="1"/>
                <p:nvPr/>
              </p:nvSpPr>
              <p:spPr>
                <a:xfrm>
                  <a:off x="945584" y="3209872"/>
                  <a:ext cx="6619364" cy="5586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2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Item-based CF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유저가 과거에 평점을 매겼던 상품을 추천의 근거로 제시할 수 있어 설명력이 뛰어남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8232B2B-9C7B-413A-B07C-13820EB9F3D0}"/>
                    </a:ext>
                  </a:extLst>
                </p:cNvPr>
                <p:cNvSpPr txBox="1"/>
                <p:nvPr/>
              </p:nvSpPr>
              <p:spPr>
                <a:xfrm>
                  <a:off x="966262" y="4257279"/>
                  <a:ext cx="6619364" cy="798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2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User-based CF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유저와 유사한 유저 그룹의 분포를 보여줌으로써 추천의 근거를 제시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 자신의 취향은 반영하지 않아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Item-based CF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에 비해 부족한 설명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52F0A30-989C-4F13-861A-11B3A74CB4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61536" y="3842037"/>
                  <a:ext cx="5658400" cy="34169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9320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831551" y="1739879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Collaborative Filtering, CF</a:t>
            </a:r>
            <a:endParaRPr lang="ko-KR" altLang="en-US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9A39AA-2C7C-40F3-97C7-8A613CA150C2}"/>
              </a:ext>
            </a:extLst>
          </p:cNvPr>
          <p:cNvGrpSpPr/>
          <p:nvPr/>
        </p:nvGrpSpPr>
        <p:grpSpPr>
          <a:xfrm>
            <a:off x="1085123" y="2252014"/>
            <a:ext cx="10385951" cy="3016922"/>
            <a:chOff x="571321" y="2252014"/>
            <a:chExt cx="10385951" cy="30169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C9D58C-0916-4675-BC95-67AF9A65FFD2}"/>
                </a:ext>
              </a:extLst>
            </p:cNvPr>
            <p:cNvSpPr txBox="1"/>
            <p:nvPr/>
          </p:nvSpPr>
          <p:spPr>
            <a:xfrm>
              <a:off x="571321" y="2252014"/>
              <a:ext cx="4833730" cy="1318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</a:t>
              </a:r>
              <a:r>
                <a:rPr lang="en-US" altLang="ko-KR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</a:t>
              </a:r>
              <a:r>
                <a:rPr lang="ko-KR" altLang="en-US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상품 간 상호작용을 활용한 추천 시스템</a:t>
              </a:r>
              <a:endParaRPr lang="en-US" altLang="ko-KR" sz="1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유저가 상품에 매긴 평점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(rating)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기반의 추천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이웃한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유사한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)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 또는 상품을 활용한다는 점에서 </a:t>
              </a:r>
              <a:r>
                <a:rPr lang="en-US" altLang="ko-KR" sz="12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Neighbor-based CF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라고도 부름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유저와 상품에 대한 어떠한 속성 정보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(attributes)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도 필요하지 않음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BCA1F9-5547-40F8-BCCB-0BB8EED9FFC3}"/>
                </a:ext>
              </a:extLst>
            </p:cNvPr>
            <p:cNvGrpSpPr/>
            <p:nvPr/>
          </p:nvGrpSpPr>
          <p:grpSpPr>
            <a:xfrm>
              <a:off x="6123541" y="2252014"/>
              <a:ext cx="4833731" cy="3016922"/>
              <a:chOff x="11583347" y="1059477"/>
              <a:chExt cx="4833731" cy="301692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23C10-0729-4E4E-8E98-14915631C7F4}"/>
                  </a:ext>
                </a:extLst>
              </p:cNvPr>
              <p:cNvSpPr txBox="1"/>
              <p:nvPr/>
            </p:nvSpPr>
            <p:spPr>
              <a:xfrm>
                <a:off x="11583347" y="1059477"/>
                <a:ext cx="4833730" cy="1078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User-based CF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‘</a:t>
                </a:r>
                <a:r>
                  <a:rPr lang="ko-KR" altLang="en-US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두 유저가 비슷한 취향을 가졌다면 앞으로도 비슷한 취향을 가질 것이다</a:t>
                </a:r>
                <a:r>
                  <a:rPr lang="en-US" altLang="ko-KR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.’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여러 유저들이 한 상품에 매긴 평점을 바탕으로 추천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 간 유사도를 바탕으로 상품 추천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BE4724-0250-4587-9D3F-55A7683E2688}"/>
                  </a:ext>
                </a:extLst>
              </p:cNvPr>
              <p:cNvSpPr txBox="1"/>
              <p:nvPr/>
            </p:nvSpPr>
            <p:spPr>
              <a:xfrm>
                <a:off x="11583348" y="2517511"/>
                <a:ext cx="4833730" cy="1558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Item-based CF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‘</a:t>
                </a:r>
                <a:r>
                  <a:rPr lang="ko-KR" altLang="en-US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유저의 취향은 앞으로도 유지될 것이다</a:t>
                </a:r>
                <a:r>
                  <a:rPr lang="en-US" altLang="ko-KR" sz="1200" i="1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’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상품 간 유사도를 바탕으로 상품 추천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한 유저가 여러 상품에 매긴 평점을 바탕으로 추천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 자신의 평점을 활용한다는 점에서 안정적인 추천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User-based CF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보다 더 많이 사용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02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E95057-E9E0-4918-A4DB-4CCEDEB66E73}"/>
              </a:ext>
            </a:extLst>
          </p:cNvPr>
          <p:cNvGrpSpPr/>
          <p:nvPr/>
        </p:nvGrpSpPr>
        <p:grpSpPr>
          <a:xfrm>
            <a:off x="6096000" y="2026076"/>
            <a:ext cx="5126438" cy="2988213"/>
            <a:chOff x="6096000" y="2026076"/>
            <a:chExt cx="5126438" cy="29882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FBCE3C-24EE-49A2-AEB1-3B6B0465C571}"/>
                </a:ext>
              </a:extLst>
            </p:cNvPr>
            <p:cNvSpPr txBox="1"/>
            <p:nvPr/>
          </p:nvSpPr>
          <p:spPr>
            <a:xfrm>
              <a:off x="6096000" y="2026076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전제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892806-E6D5-415D-B5EC-0A082B30AC68}"/>
                </a:ext>
              </a:extLst>
            </p:cNvPr>
            <p:cNvSpPr txBox="1"/>
            <p:nvPr/>
          </p:nvSpPr>
          <p:spPr>
            <a:xfrm>
              <a:off x="6388708" y="2395408"/>
              <a:ext cx="4833730" cy="31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m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명의 유저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n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개의 상품으로 이루어진 희소 행렬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(sparse matrix)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5F10915-9F8B-42DD-A4B6-1FF9780993E0}"/>
                </a:ext>
              </a:extLst>
            </p:cNvPr>
            <p:cNvGrpSpPr/>
            <p:nvPr/>
          </p:nvGrpSpPr>
          <p:grpSpPr>
            <a:xfrm>
              <a:off x="6681417" y="2909627"/>
              <a:ext cx="3454537" cy="2104662"/>
              <a:chOff x="3070506" y="2725192"/>
              <a:chExt cx="5432152" cy="3309516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C96FD4D-6C1C-4166-B55C-C9A77680D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9341" y="2725192"/>
                <a:ext cx="4813317" cy="272033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F6FC23-71FD-458F-A333-9B5F165733CA}"/>
                  </a:ext>
                </a:extLst>
              </p:cNvPr>
              <p:cNvSpPr txBox="1"/>
              <p:nvPr/>
            </p:nvSpPr>
            <p:spPr>
              <a:xfrm>
                <a:off x="3070506" y="4224472"/>
                <a:ext cx="618836" cy="589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AEA691-8B31-4ECC-AF9A-F35D26F8F659}"/>
                  </a:ext>
                </a:extLst>
              </p:cNvPr>
              <p:cNvSpPr txBox="1"/>
              <p:nvPr/>
            </p:nvSpPr>
            <p:spPr>
              <a:xfrm>
                <a:off x="6662248" y="5445523"/>
                <a:ext cx="618836" cy="589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n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77CD8F-7786-4267-9455-B4D0C6D4173C}"/>
              </a:ext>
            </a:extLst>
          </p:cNvPr>
          <p:cNvGrpSpPr/>
          <p:nvPr/>
        </p:nvGrpSpPr>
        <p:grpSpPr>
          <a:xfrm>
            <a:off x="969562" y="2004446"/>
            <a:ext cx="3672631" cy="1424554"/>
            <a:chOff x="969562" y="2004446"/>
            <a:chExt cx="3672631" cy="1424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044B96-0293-41FF-9001-D6FEC85D6C8C}"/>
                </a:ext>
              </a:extLst>
            </p:cNvPr>
            <p:cNvSpPr txBox="1"/>
            <p:nvPr/>
          </p:nvSpPr>
          <p:spPr>
            <a:xfrm>
              <a:off x="1188303" y="2390254"/>
              <a:ext cx="3453890" cy="103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30000"/>
                </a:lnSpc>
                <a:buFont typeface="+mj-lt"/>
                <a:buAutoNum type="arabicPeriod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)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간 유사도 측정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Font typeface="+mj-lt"/>
                <a:buAutoNum type="arabicPeriod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유사한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k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명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개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)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의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유저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(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)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의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피어 그룹 선별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Font typeface="+mj-lt"/>
                <a:buAutoNum type="arabicPeriod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피어 그룹을 활용해 특정 상품에 대한 평점을 추정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Font typeface="+mj-lt"/>
                <a:buAutoNum type="arabicPeriod"/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추정한 평점을 바탕으로 그럴듯한 상품을 추천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658565-5DC7-4101-8712-9024F86256DF}"/>
                </a:ext>
              </a:extLst>
            </p:cNvPr>
            <p:cNvSpPr txBox="1"/>
            <p:nvPr/>
          </p:nvSpPr>
          <p:spPr>
            <a:xfrm>
              <a:off x="969562" y="2004446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추천 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07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33666D4-9C4D-4A9E-9069-ED78AAD7CEB0}"/>
              </a:ext>
            </a:extLst>
          </p:cNvPr>
          <p:cNvGrpSpPr/>
          <p:nvPr/>
        </p:nvGrpSpPr>
        <p:grpSpPr>
          <a:xfrm>
            <a:off x="1225117" y="2404458"/>
            <a:ext cx="7682565" cy="2616559"/>
            <a:chOff x="844117" y="1785333"/>
            <a:chExt cx="7682565" cy="261655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F610288-06E0-47AF-88F6-1F040974EE17}"/>
                </a:ext>
              </a:extLst>
            </p:cNvPr>
            <p:cNvGrpSpPr/>
            <p:nvPr/>
          </p:nvGrpSpPr>
          <p:grpSpPr>
            <a:xfrm>
              <a:off x="2903317" y="3037596"/>
              <a:ext cx="5623365" cy="1364296"/>
              <a:chOff x="2463908" y="2901936"/>
              <a:chExt cx="5036621" cy="122194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9CF8A54-E2BA-4283-9E5E-1E60780F4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2900" y="3601753"/>
                <a:ext cx="2298636" cy="52212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E423622-87A1-4AD8-8EBF-D231120E4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3908" y="2901936"/>
                <a:ext cx="5036621" cy="61127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5807CD-973D-4B5C-829F-9139F2946059}"/>
                    </a:ext>
                  </a:extLst>
                </p:cNvPr>
                <p:cNvSpPr txBox="1"/>
                <p:nvPr/>
              </p:nvSpPr>
              <p:spPr>
                <a:xfrm>
                  <a:off x="844117" y="1785333"/>
                  <a:ext cx="6341254" cy="7968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기준 유저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와 그 외  유저 간 유사도를 측정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v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가 공통적으로 평가한 상품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𝑢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)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에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 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대한 평점을 바탕으로 </a:t>
                  </a:r>
                  <a:r>
                    <a:rPr lang="ko-KR" altLang="en-US" sz="1200" dirty="0" err="1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피어슨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 상관계수 측정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 err="1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피어슨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 상관계수에 활용되는 표본 평균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): 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유저가 지금까지 평가한 모든 상품에 대한 평점의 평균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5807CD-973D-4B5C-829F-9139F2946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17" y="1785333"/>
                  <a:ext cx="6341254" cy="796821"/>
                </a:xfrm>
                <a:prstGeom prst="rect">
                  <a:avLst/>
                </a:prstGeom>
                <a:blipFill>
                  <a:blip r:embed="rId5"/>
                  <a:stretch>
                    <a:fillRect b="-53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55E6DDF-AC76-4BB1-B444-38FE4C101DEB}"/>
              </a:ext>
            </a:extLst>
          </p:cNvPr>
          <p:cNvSpPr txBox="1"/>
          <p:nvPr/>
        </p:nvSpPr>
        <p:spPr>
          <a:xfrm>
            <a:off x="218301" y="176248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629DBA-DE60-40ED-B64A-D043E25E349C}"/>
              </a:ext>
            </a:extLst>
          </p:cNvPr>
          <p:cNvSpPr txBox="1"/>
          <p:nvPr/>
        </p:nvSpPr>
        <p:spPr>
          <a:xfrm>
            <a:off x="910656" y="1949016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유저 간 유사도 측정</a:t>
            </a:r>
          </a:p>
        </p:txBody>
      </p:sp>
    </p:spTree>
    <p:extLst>
      <p:ext uri="{BB962C8B-B14F-4D97-AF65-F5344CB8AC3E}">
        <p14:creationId xmlns:p14="http://schemas.microsoft.com/office/powerpoint/2010/main" val="49575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498024" y="1310631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평점 추정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유저 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상품 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j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대한 평점 예측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795380-622F-49DF-A560-7D3E9BBD4836}"/>
              </a:ext>
            </a:extLst>
          </p:cNvPr>
          <p:cNvGrpSpPr/>
          <p:nvPr/>
        </p:nvGrpSpPr>
        <p:grpSpPr>
          <a:xfrm>
            <a:off x="841012" y="1848235"/>
            <a:ext cx="11066012" cy="4160790"/>
            <a:chOff x="529656" y="1791085"/>
            <a:chExt cx="11066012" cy="41607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79C1673-2DB5-48F6-A716-8D5D2DC54B94}"/>
                </a:ext>
              </a:extLst>
            </p:cNvPr>
            <p:cNvGrpSpPr/>
            <p:nvPr/>
          </p:nvGrpSpPr>
          <p:grpSpPr>
            <a:xfrm>
              <a:off x="5713415" y="3184659"/>
              <a:ext cx="5882253" cy="1207246"/>
              <a:chOff x="6238738" y="3448349"/>
              <a:chExt cx="5438773" cy="111622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DADFECE-5932-423B-8888-4B8E2C964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5014" y="3448349"/>
                <a:ext cx="2366219" cy="346103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2AE249C-FE27-4A80-AAB6-B3B916702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8738" y="3985384"/>
                <a:ext cx="5438773" cy="579194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496AAD0-7553-41BA-BD34-65A255CC07D7}"/>
                </a:ext>
              </a:extLst>
            </p:cNvPr>
            <p:cNvGrpSpPr/>
            <p:nvPr/>
          </p:nvGrpSpPr>
          <p:grpSpPr>
            <a:xfrm>
              <a:off x="529656" y="1791085"/>
              <a:ext cx="4845413" cy="4160790"/>
              <a:chOff x="657227" y="1651041"/>
              <a:chExt cx="4845413" cy="41607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5807CD-973D-4B5C-829F-9139F2946059}"/>
                      </a:ext>
                    </a:extLst>
                  </p:cNvPr>
                  <p:cNvSpPr txBox="1"/>
                  <p:nvPr/>
                </p:nvSpPr>
                <p:spPr>
                  <a:xfrm>
                    <a:off x="657227" y="1651041"/>
                    <a:ext cx="4712063" cy="13169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lang="en-US" altLang="ko-KR" sz="14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(1) </a:t>
                    </a:r>
                    <a:r>
                      <a:rPr lang="ko-KR" altLang="en-US" sz="14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피어 그룹 선별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측정한 유사도를 바탕으로 유저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u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와 유사한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K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명의 유저를 피어 그룹으로 선발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피어 그룹의 유저는 상품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j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에 대해 평가한 이력이 있어야 함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피어 그룹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: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𝑢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SDGothicNeoSB00" panose="02000503000000000000" pitchFamily="2" charset="-127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SDGothicNeoSB00" panose="02000503000000000000" pitchFamily="2" charset="-127"/>
                          </a:rPr>
                          <m:t>𝑗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SDGothicNeoSB00" panose="02000503000000000000" pitchFamily="2" charset="-127"/>
                          </a:rPr>
                          <m:t>)</m:t>
                        </m:r>
                      </m:oMath>
                    </a14:m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5807CD-973D-4B5C-829F-9139F29460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227" y="1651041"/>
                    <a:ext cx="4712063" cy="13169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88" b="-32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78A5C3E-74A3-465A-9314-0595D9997E96}"/>
                  </a:ext>
                </a:extLst>
              </p:cNvPr>
              <p:cNvGrpSpPr/>
              <p:nvPr/>
            </p:nvGrpSpPr>
            <p:grpSpPr>
              <a:xfrm>
                <a:off x="657227" y="3044614"/>
                <a:ext cx="4845413" cy="2767217"/>
                <a:chOff x="657227" y="3324648"/>
                <a:chExt cx="4845413" cy="27672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1C7EDE6-F03C-441F-8774-E412765EF6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7227" y="3324648"/>
                      <a:ext cx="4845413" cy="15782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sz="1400" dirty="0">
                          <a:solidFill>
                            <a:srgbClr val="6194F8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(2) </a:t>
                      </a:r>
                      <a:r>
                        <a:rPr lang="ko-KR" altLang="en-US" sz="1400" dirty="0">
                          <a:solidFill>
                            <a:srgbClr val="6194F8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정규화</a:t>
                      </a:r>
                      <a:endParaRPr lang="en-US" altLang="ko-KR" sz="14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어떤 유저는 대부분의 상품에 높은 점수를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어떤 유저는 낮은 점수를 부여할 수 있음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=&gt; 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편중 현상</a:t>
                      </a:r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편중된 평점 추정을 방지하기 위해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평점 추정에 앞서 각 유저들의 상품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j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에 대한 평점을 스케일링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  <m:t>𝑢𝑗</m:t>
                              </m:r>
                            </m:sub>
                          </m:sSub>
                        </m:oMath>
                      </a14:m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각 유저들의 상품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j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에 대한 평점에 지난 모든 상품에 대한 평점 평균을 차감</a:t>
                      </a:r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81C7EDE6-F03C-441F-8774-E412765EF6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227" y="3324648"/>
                      <a:ext cx="4845413" cy="157825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77" b="-2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87CE3D8-B95E-4487-B26A-A43DB22D77C9}"/>
                    </a:ext>
                  </a:extLst>
                </p:cNvPr>
                <p:cNvSpPr txBox="1"/>
                <p:nvPr/>
              </p:nvSpPr>
              <p:spPr>
                <a:xfrm>
                  <a:off x="657227" y="5013108"/>
                  <a:ext cx="4845413" cy="10787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(3) </a:t>
                  </a:r>
                  <a:r>
                    <a:rPr lang="ko-KR" altLang="en-US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평점 추정</a:t>
                  </a:r>
                  <a:endPara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 err="1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피어그룹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 유저들의 상품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j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에 대한 평점을 가중 평균하여 유저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의 평점 추정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가중 평균에 활용되는 가중치는 유사도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의 평점 평균을 더하여 역정규화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28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517525" y="1416487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예시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유저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3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대한 상품 추천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01AA6D-1B70-4A5F-8716-268E78875C22}"/>
              </a:ext>
            </a:extLst>
          </p:cNvPr>
          <p:cNvGrpSpPr/>
          <p:nvPr/>
        </p:nvGrpSpPr>
        <p:grpSpPr>
          <a:xfrm>
            <a:off x="1164968" y="2051890"/>
            <a:ext cx="9862063" cy="3947990"/>
            <a:chOff x="1241579" y="1824090"/>
            <a:chExt cx="9862063" cy="394799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AC58474-1894-4C0C-9E8C-D8D98C373263}"/>
                </a:ext>
              </a:extLst>
            </p:cNvPr>
            <p:cNvGrpSpPr/>
            <p:nvPr/>
          </p:nvGrpSpPr>
          <p:grpSpPr>
            <a:xfrm>
              <a:off x="1241579" y="1824090"/>
              <a:ext cx="9862063" cy="3947990"/>
              <a:chOff x="5444" y="1717313"/>
              <a:chExt cx="9862063" cy="394799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B36D110-AF6C-4F99-AC1B-B368BA8F1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1238" y="4667123"/>
                <a:ext cx="3549085" cy="998180"/>
              </a:xfrm>
              <a:prstGeom prst="rect">
                <a:avLst/>
              </a:prstGeom>
            </p:spPr>
          </p:pic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B0D9B79-FAAA-4055-A86E-F92928B6A7F9}"/>
                  </a:ext>
                </a:extLst>
              </p:cNvPr>
              <p:cNvGrpSpPr/>
              <p:nvPr/>
            </p:nvGrpSpPr>
            <p:grpSpPr>
              <a:xfrm>
                <a:off x="5444" y="1717313"/>
                <a:ext cx="9862063" cy="2008606"/>
                <a:chOff x="227865" y="2046827"/>
                <a:chExt cx="9862063" cy="200860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A04ED8EE-9359-48DC-9FB7-C3D5115E7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7865" y="2046827"/>
                  <a:ext cx="6214124" cy="2008606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DDCC364-FD49-40A2-9698-98DC91942FC6}"/>
                    </a:ext>
                  </a:extLst>
                </p:cNvPr>
                <p:cNvSpPr/>
                <p:nvPr/>
              </p:nvSpPr>
              <p:spPr>
                <a:xfrm>
                  <a:off x="5123932" y="2783400"/>
                  <a:ext cx="1210962" cy="535460"/>
                </a:xfrm>
                <a:prstGeom prst="rect">
                  <a:avLst/>
                </a:prstGeom>
                <a:noFill/>
                <a:ln w="38100">
                  <a:solidFill>
                    <a:srgbClr val="619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16AEA9-95AA-4257-A30C-1C943CEC0094}"/>
                    </a:ext>
                  </a:extLst>
                </p:cNvPr>
                <p:cNvSpPr txBox="1"/>
                <p:nvPr/>
              </p:nvSpPr>
              <p:spPr>
                <a:xfrm>
                  <a:off x="6540843" y="2661522"/>
                  <a:ext cx="3549085" cy="598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1. </a:t>
                  </a:r>
                  <a:r>
                    <a:rPr lang="ko-KR" altLang="en-US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유사도 측정</a:t>
                  </a:r>
                  <a:endPara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유사도가 높은 유저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1, 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유저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2 =&gt; 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피어 그룹으로 선발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</p:grpSp>
          <p:sp>
            <p:nvSpPr>
              <p:cNvPr id="21" name="화살표: 아래쪽 20">
                <a:extLst>
                  <a:ext uri="{FF2B5EF4-FFF2-40B4-BE49-F238E27FC236}">
                    <a16:creationId xmlns:a16="http://schemas.microsoft.com/office/drawing/2014/main" id="{78C8257A-F9CD-49E5-BA50-27172B7CD87D}"/>
                  </a:ext>
                </a:extLst>
              </p:cNvPr>
              <p:cNvSpPr/>
              <p:nvPr/>
            </p:nvSpPr>
            <p:spPr>
              <a:xfrm>
                <a:off x="5395781" y="3891215"/>
                <a:ext cx="222421" cy="610612"/>
              </a:xfrm>
              <a:prstGeom prst="downArrow">
                <a:avLst/>
              </a:prstGeom>
              <a:solidFill>
                <a:srgbClr val="6194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A9406D-E7CD-4C56-80FB-10E1F36B2D61}"/>
                  </a:ext>
                </a:extLst>
              </p:cNvPr>
              <p:cNvSpPr txBox="1"/>
              <p:nvPr/>
            </p:nvSpPr>
            <p:spPr>
              <a:xfrm>
                <a:off x="6318421" y="3777174"/>
                <a:ext cx="3549085" cy="838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2. </a:t>
                </a:r>
                <a:r>
                  <a:rPr lang="ko-KR" altLang="en-US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평점 추정</a:t>
                </a:r>
                <a:endParaRPr lang="en-US" altLang="ko-KR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정규화를 거친 유저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1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과 유저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2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의 평점을 가중 평균한 뒤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, 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3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의 평균 평점을 더해 평점을 추정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1A7E562-07C6-43B3-9502-0C5442C60399}"/>
                </a:ext>
              </a:extLst>
            </p:cNvPr>
            <p:cNvSpPr/>
            <p:nvPr/>
          </p:nvSpPr>
          <p:spPr>
            <a:xfrm>
              <a:off x="2377088" y="3037410"/>
              <a:ext cx="394946" cy="266974"/>
            </a:xfrm>
            <a:prstGeom prst="rect">
              <a:avLst/>
            </a:prstGeom>
            <a:noFill/>
            <a:ln w="38100"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6FE6A6-1BB5-45B1-80EA-BA81082C9BB3}"/>
                </a:ext>
              </a:extLst>
            </p:cNvPr>
            <p:cNvSpPr/>
            <p:nvPr/>
          </p:nvSpPr>
          <p:spPr>
            <a:xfrm>
              <a:off x="3907543" y="3037410"/>
              <a:ext cx="394946" cy="266974"/>
            </a:xfrm>
            <a:prstGeom prst="rect">
              <a:avLst/>
            </a:prstGeom>
            <a:noFill/>
            <a:ln w="38100">
              <a:solidFill>
                <a:srgbClr val="6194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EF42409-2EF5-4110-B1B7-3CAF690FC2EA}"/>
                </a:ext>
              </a:extLst>
            </p:cNvPr>
            <p:cNvCxnSpPr>
              <a:cxnSpLocks/>
            </p:cNvCxnSpPr>
            <p:nvPr/>
          </p:nvCxnSpPr>
          <p:spPr>
            <a:xfrm>
              <a:off x="2574562" y="3304384"/>
              <a:ext cx="197472" cy="820788"/>
            </a:xfrm>
            <a:prstGeom prst="line">
              <a:avLst/>
            </a:prstGeom>
            <a:ln w="28575">
              <a:solidFill>
                <a:srgbClr val="619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B5203B-4F05-438F-B723-F2B3B5760DCA}"/>
                </a:ext>
              </a:extLst>
            </p:cNvPr>
            <p:cNvSpPr txBox="1"/>
            <p:nvPr/>
          </p:nvSpPr>
          <p:spPr>
            <a:xfrm>
              <a:off x="2633541" y="4125172"/>
              <a:ext cx="1005586" cy="356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추정할 평점</a:t>
              </a:r>
              <a:endParaRPr lang="en-US" altLang="ko-KR" sz="1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7D83489-D2F7-48D4-8FCC-E1532BE8EE81}"/>
                </a:ext>
              </a:extLst>
            </p:cNvPr>
            <p:cNvCxnSpPr>
              <a:stCxn id="25" idx="2"/>
            </p:cNvCxnSpPr>
            <p:nvPr/>
          </p:nvCxnSpPr>
          <p:spPr>
            <a:xfrm flipH="1">
              <a:off x="3473450" y="3304384"/>
              <a:ext cx="631566" cy="820788"/>
            </a:xfrm>
            <a:prstGeom prst="line">
              <a:avLst/>
            </a:prstGeom>
            <a:ln w="28575">
              <a:solidFill>
                <a:srgbClr val="6194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377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474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Item-based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F43CF3-0132-43AA-BBD4-F56EED7419F3}"/>
              </a:ext>
            </a:extLst>
          </p:cNvPr>
          <p:cNvGrpSpPr/>
          <p:nvPr/>
        </p:nvGrpSpPr>
        <p:grpSpPr>
          <a:xfrm>
            <a:off x="876603" y="2002636"/>
            <a:ext cx="10165522" cy="3502222"/>
            <a:chOff x="529656" y="2002636"/>
            <a:chExt cx="10165522" cy="350222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07661B7-A368-4E79-A497-C4B8C3D68CF4}"/>
                </a:ext>
              </a:extLst>
            </p:cNvPr>
            <p:cNvGrpSpPr/>
            <p:nvPr/>
          </p:nvGrpSpPr>
          <p:grpSpPr>
            <a:xfrm>
              <a:off x="6280957" y="3215169"/>
              <a:ext cx="4414221" cy="1353001"/>
              <a:chOff x="6280957" y="3215169"/>
              <a:chExt cx="4414221" cy="13530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DADFECE-5932-423B-8888-4B8E2C964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8881" y="4147155"/>
                <a:ext cx="2878372" cy="421015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4F31F53-08CD-465C-A0ED-E8A3A72CB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0957" y="3215169"/>
                <a:ext cx="4414221" cy="723149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EAF18EB-5A0E-4320-90BD-FBE507219B27}"/>
                </a:ext>
              </a:extLst>
            </p:cNvPr>
            <p:cNvGrpSpPr/>
            <p:nvPr/>
          </p:nvGrpSpPr>
          <p:grpSpPr>
            <a:xfrm>
              <a:off x="529656" y="2002636"/>
              <a:ext cx="6614526" cy="3502222"/>
              <a:chOff x="529656" y="2212186"/>
              <a:chExt cx="6614526" cy="350222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FBCE3C-24EE-49A2-AEB1-3B6B0465C571}"/>
                  </a:ext>
                </a:extLst>
              </p:cNvPr>
              <p:cNvSpPr txBox="1"/>
              <p:nvPr/>
            </p:nvSpPr>
            <p:spPr>
              <a:xfrm>
                <a:off x="529656" y="2212186"/>
                <a:ext cx="1970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상품 간 유사도 측정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00CEA42-AC1D-40D1-8C93-798F075454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928" y="2756585"/>
                    <a:ext cx="6341254" cy="576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상품에 여러 유저들이 매긴 평점을 바탕으로 유사도를 측정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기준 상품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i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와 그 외 상품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j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 모두 평가한 적 있는 유저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)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의 평점 정보 활용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00CEA42-AC1D-40D1-8C93-798F075454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928" y="2756585"/>
                    <a:ext cx="6341254" cy="5768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4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0E971AD-36EA-4031-B85E-9586A078800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928" y="3401109"/>
                    <a:ext cx="4948506" cy="8569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lang="en-US" altLang="ko-KR" sz="14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(1) </a:t>
                    </a:r>
                    <a:r>
                      <a:rPr lang="ko-KR" altLang="en-US" sz="1400" dirty="0">
                        <a:solidFill>
                          <a:srgbClr val="6194F8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정규화</a:t>
                    </a:r>
                    <a:endParaRPr lang="en-US" altLang="ko-KR" sz="14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유사도를 측정하기에 앞서서 </a:t>
                    </a:r>
                    <a:r>
                      <a:rPr lang="ko-KR" altLang="en-US" sz="1200" dirty="0" err="1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유저별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 평점에 대한 정규화를 진행</a:t>
                    </a:r>
                    <a:endPara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User-based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 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CF</a:t>
                    </a:r>
                    <a:r>
                      <a:rPr lang="ko-KR" altLang="en-US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에 활용된 정규화와 동일</a:t>
                    </a:r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AppleSDGothicNeoSB00" panose="02000503000000000000" pitchFamily="2" charset="-127"/>
                              </a:rPr>
                              <m:t>𝑢𝑗</m:t>
                            </m:r>
                          </m:sub>
                        </m:sSub>
                      </m:oMath>
                    </a14:m>
                    <a:r>
                      <a: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0E971AD-36EA-4031-B85E-9586A07880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928" y="3401109"/>
                    <a:ext cx="4948506" cy="8569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7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54372E-D3DF-43C4-A0AD-B0EA2E5802CC}"/>
                  </a:ext>
                </a:extLst>
              </p:cNvPr>
              <p:cNvSpPr txBox="1"/>
              <p:nvPr/>
            </p:nvSpPr>
            <p:spPr>
              <a:xfrm>
                <a:off x="802928" y="4395585"/>
                <a:ext cx="4948506" cy="131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(2) </a:t>
                </a:r>
                <a:r>
                  <a:rPr lang="ko-KR" altLang="en-US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유사도 측정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기준 상품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i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와 그 외 상품 간 유사도를 측정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수정된 코사인 유사도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(Adjusted Cosine)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활용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유사도 측정 이전에 정규화를 취했기 때문에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‘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수정된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’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을 덧붙임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Item-based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</a:t>
                </a:r>
                <a:r>
                  <a: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CF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에서 </a:t>
                </a:r>
                <a:r>
                  <a:rPr lang="ko-KR" altLang="en-US" sz="1200" dirty="0" err="1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피어슨</a:t>
                </a:r>
                <a:r>
                  <a:rPr lang="ko-KR" altLang="en-US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상관계수보다 일반적으로 성능이 좋음</a:t>
                </a:r>
                <a:endPara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354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Item-based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0D8F14-3424-4E0A-8DE8-C6322DF76E78}"/>
              </a:ext>
            </a:extLst>
          </p:cNvPr>
          <p:cNvGrpSpPr/>
          <p:nvPr/>
        </p:nvGrpSpPr>
        <p:grpSpPr>
          <a:xfrm>
            <a:off x="1002849" y="2400596"/>
            <a:ext cx="9965600" cy="2666407"/>
            <a:chOff x="1002849" y="2181521"/>
            <a:chExt cx="9965600" cy="266640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6CDC494-E3DF-4D75-94AF-D55F40DB8A6A}"/>
                </a:ext>
              </a:extLst>
            </p:cNvPr>
            <p:cNvGrpSpPr/>
            <p:nvPr/>
          </p:nvGrpSpPr>
          <p:grpSpPr>
            <a:xfrm>
              <a:off x="1002849" y="2181521"/>
              <a:ext cx="6716899" cy="2666407"/>
              <a:chOff x="498024" y="2143315"/>
              <a:chExt cx="6716899" cy="266640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FBCE3C-24EE-49A2-AEB1-3B6B0465C571}"/>
                  </a:ext>
                </a:extLst>
              </p:cNvPr>
              <p:cNvSpPr txBox="1"/>
              <p:nvPr/>
            </p:nvSpPr>
            <p:spPr>
              <a:xfrm>
                <a:off x="498024" y="2143315"/>
                <a:ext cx="4180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평점 추정</a:t>
                </a:r>
                <a:r>
                  <a:rPr lang="en-US" altLang="ko-KR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: </a:t>
                </a:r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유저 </a:t>
                </a:r>
                <a:r>
                  <a:rPr lang="en-US" altLang="ko-KR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u</a:t>
                </a:r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의 상품 </a:t>
                </a:r>
                <a:r>
                  <a:rPr lang="en-US" altLang="ko-KR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t</a:t>
                </a:r>
                <a:r>
                  <a:rPr lang="ko-KR" altLang="en-US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에 대한 평점 예측</a:t>
                </a: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496AAD0-7553-41BA-BD34-65A255CC07D7}"/>
                  </a:ext>
                </a:extLst>
              </p:cNvPr>
              <p:cNvGrpSpPr/>
              <p:nvPr/>
            </p:nvGrpSpPr>
            <p:grpSpPr>
              <a:xfrm>
                <a:off x="595559" y="2850855"/>
                <a:ext cx="6619364" cy="1958867"/>
                <a:chOff x="657227" y="1651041"/>
                <a:chExt cx="6619364" cy="195886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4E5807CD-973D-4B5C-829F-9139F29460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7227" y="1651041"/>
                      <a:ext cx="6619364" cy="10768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sz="1400" dirty="0">
                          <a:solidFill>
                            <a:srgbClr val="6194F8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(1) </a:t>
                      </a:r>
                      <a:r>
                        <a:rPr lang="ko-KR" altLang="en-US" sz="1400" dirty="0">
                          <a:solidFill>
                            <a:srgbClr val="6194F8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피어 그룹 선별</a:t>
                      </a:r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측정한 유사도를 바탕으로 상품 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와 유사한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K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개의 상품을 피어 그룹으로 선발</a:t>
                      </a:r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피어 그룹의 상품은 유저 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u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가 평점 매긴 적 있는 상품이어야 함</a:t>
                      </a:r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피어 그룹</a:t>
                      </a:r>
                      <a:r>
                        <a:rPr lang="en-US" altLang="ko-KR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:</a:t>
                      </a:r>
                      <a:r>
                        <a:rPr lang="ko-KR" altLang="en-US" sz="12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AppleSDGothicNeoSB00" panose="02000503000000000000" pitchFamily="2" charset="-12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𝑢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AppleSDGothicNeoSB00" panose="02000503000000000000" pitchFamily="2" charset="-127"/>
                            </a:rPr>
                            <m:t>)</m:t>
                          </m:r>
                        </m:oMath>
                      </a14:m>
                      <a:endParaRPr lang="en-US" altLang="ko-KR" sz="12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4E5807CD-973D-4B5C-829F-9139F29460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227" y="1651041"/>
                      <a:ext cx="6619364" cy="107689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76" b="-395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87CE3D8-B95E-4487-B26A-A43DB22D77C9}"/>
                    </a:ext>
                  </a:extLst>
                </p:cNvPr>
                <p:cNvSpPr txBox="1"/>
                <p:nvPr/>
              </p:nvSpPr>
              <p:spPr>
                <a:xfrm>
                  <a:off x="657227" y="2771217"/>
                  <a:ext cx="6619364" cy="838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ko-KR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(2) </a:t>
                  </a:r>
                  <a:r>
                    <a:rPr lang="ko-KR" altLang="en-US" sz="1400" dirty="0">
                      <a:solidFill>
                        <a:srgbClr val="6194F8"/>
                      </a:solidFill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평점 추정</a:t>
                  </a:r>
                  <a:endParaRPr lang="en-US" altLang="ko-KR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피어 그룹 각각의 상품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j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에 대한 평점을 가중 평균하여 유저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u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의 상품 </a:t>
                  </a:r>
                  <a:r>
                    <a:rPr lang="en-US" altLang="ko-KR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t</a:t>
                  </a: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에 대한 평점을 추정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AppleSDGothicNeoSB00" panose="02000503000000000000" pitchFamily="2" charset="-127"/>
                      <a:ea typeface="AppleSDGothicNeoSB00" panose="02000503000000000000" pitchFamily="2" charset="-127"/>
                    </a:rPr>
                    <a:t>가중 평균에 활용되는 가중치는 수정된 코사인 유사도</a:t>
                  </a:r>
                  <a:endParaRPr lang="en-US" altLang="ko-KR" sz="12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endParaRPr>
                </a:p>
              </p:txBody>
            </p:sp>
          </p:grp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802C55B-B516-44CE-846D-6CB2BB2D8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6566" y="3317925"/>
              <a:ext cx="3551883" cy="648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922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57525-C4A7-4E24-899A-2DA4CFBE1EBB}"/>
              </a:ext>
            </a:extLst>
          </p:cNvPr>
          <p:cNvCxnSpPr/>
          <p:nvPr/>
        </p:nvCxnSpPr>
        <p:spPr>
          <a:xfrm>
            <a:off x="0" y="767450"/>
            <a:ext cx="12192000" cy="0"/>
          </a:xfrm>
          <a:prstGeom prst="line">
            <a:avLst/>
          </a:prstGeom>
          <a:ln w="19050">
            <a:solidFill>
              <a:srgbClr val="6194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EB7FA21-5E09-4397-AD09-53F7942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49" y="176248"/>
            <a:ext cx="1005250" cy="405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867B5-9181-46E9-9C61-2DA23A7815E4}"/>
              </a:ext>
            </a:extLst>
          </p:cNvPr>
          <p:cNvSpPr txBox="1"/>
          <p:nvPr/>
        </p:nvSpPr>
        <p:spPr>
          <a:xfrm>
            <a:off x="218301" y="176248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Item-based Collaborative Filtering</a:t>
            </a:r>
            <a:endParaRPr lang="ko-KR" altLang="en-US" sz="2400" dirty="0">
              <a:solidFill>
                <a:srgbClr val="6194F8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BCE3C-24EE-49A2-AEB1-3B6B0465C571}"/>
              </a:ext>
            </a:extLst>
          </p:cNvPr>
          <p:cNvSpPr txBox="1"/>
          <p:nvPr/>
        </p:nvSpPr>
        <p:spPr>
          <a:xfrm>
            <a:off x="529656" y="1171459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예시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유저</a:t>
            </a:r>
            <a:r>
              <a:rPr lang="en-US" altLang="ko-KR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3</a:t>
            </a:r>
            <a:r>
              <a:rPr lang="ko-KR" altLang="en-US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에 대한 상품 추천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3D5CA4-6F12-4778-AC9C-0F4A96CD8ECE}"/>
              </a:ext>
            </a:extLst>
          </p:cNvPr>
          <p:cNvGrpSpPr/>
          <p:nvPr/>
        </p:nvGrpSpPr>
        <p:grpSpPr>
          <a:xfrm>
            <a:off x="1636657" y="1458272"/>
            <a:ext cx="8918686" cy="4847358"/>
            <a:chOff x="1427074" y="1410647"/>
            <a:chExt cx="8918686" cy="484735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373FFBE-BC69-469F-9F3A-E6343A06CB54}"/>
                </a:ext>
              </a:extLst>
            </p:cNvPr>
            <p:cNvGrpSpPr/>
            <p:nvPr/>
          </p:nvGrpSpPr>
          <p:grpSpPr>
            <a:xfrm>
              <a:off x="1427074" y="1410647"/>
              <a:ext cx="5267078" cy="3179167"/>
              <a:chOff x="2189074" y="1536332"/>
              <a:chExt cx="5267078" cy="317916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FC83427-0B6B-4A5A-A177-DC2CA473B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9074" y="2142501"/>
                <a:ext cx="5267078" cy="2572998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C93852A-8DE3-4820-8CBD-6D464938AF5B}"/>
                  </a:ext>
                </a:extLst>
              </p:cNvPr>
              <p:cNvSpPr/>
              <p:nvPr/>
            </p:nvSpPr>
            <p:spPr>
              <a:xfrm>
                <a:off x="3316190" y="2606921"/>
                <a:ext cx="4139962" cy="1157359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DACCD85-BD59-437C-BE06-4442A82C01FB}"/>
                  </a:ext>
                </a:extLst>
              </p:cNvPr>
              <p:cNvSpPr/>
              <p:nvPr/>
            </p:nvSpPr>
            <p:spPr>
              <a:xfrm>
                <a:off x="3497228" y="3072914"/>
                <a:ext cx="472792" cy="266974"/>
              </a:xfrm>
              <a:prstGeom prst="rect">
                <a:avLst/>
              </a:prstGeom>
              <a:noFill/>
              <a:ln w="38100"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286C8FB-6C3D-4B86-953D-69D2E50499D0}"/>
                  </a:ext>
                </a:extLst>
              </p:cNvPr>
              <p:cNvSpPr/>
              <p:nvPr/>
            </p:nvSpPr>
            <p:spPr>
              <a:xfrm>
                <a:off x="6802345" y="3072914"/>
                <a:ext cx="472792" cy="266974"/>
              </a:xfrm>
              <a:prstGeom prst="rect">
                <a:avLst/>
              </a:prstGeom>
              <a:noFill/>
              <a:ln w="38100"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FC19F36C-0F94-4269-8135-89E495AF5252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3733624" y="1892583"/>
                <a:ext cx="1507271" cy="1180331"/>
              </a:xfrm>
              <a:prstGeom prst="line">
                <a:avLst/>
              </a:prstGeom>
              <a:ln w="28575">
                <a:solidFill>
                  <a:srgbClr val="6194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7D4B2D-0209-4555-8333-13A9D2A256A6}"/>
                  </a:ext>
                </a:extLst>
              </p:cNvPr>
              <p:cNvSpPr txBox="1"/>
              <p:nvPr/>
            </p:nvSpPr>
            <p:spPr>
              <a:xfrm>
                <a:off x="5240895" y="1536332"/>
                <a:ext cx="1015126" cy="356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1400" dirty="0">
                    <a:solidFill>
                      <a:srgbClr val="6194F8"/>
                    </a:solidFill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추정할 평점</a:t>
                </a:r>
                <a:endParaRPr lang="en-US" altLang="ko-KR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E37C12D-ADE0-46E8-8147-3F60259F66A9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flipH="1" flipV="1">
                <a:off x="6164580" y="1891797"/>
                <a:ext cx="874161" cy="1181117"/>
              </a:xfrm>
              <a:prstGeom prst="line">
                <a:avLst/>
              </a:prstGeom>
              <a:ln w="28575">
                <a:solidFill>
                  <a:srgbClr val="6194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F1AF13-EB62-490C-A13E-F7A5EBF2F550}"/>
                  </a:ext>
                </a:extLst>
              </p:cNvPr>
              <p:cNvSpPr/>
              <p:nvPr/>
            </p:nvSpPr>
            <p:spPr>
              <a:xfrm>
                <a:off x="4048126" y="3747224"/>
                <a:ext cx="1310230" cy="481476"/>
              </a:xfrm>
              <a:prstGeom prst="rect">
                <a:avLst/>
              </a:prstGeom>
              <a:noFill/>
              <a:ln w="38100"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19BE0FB-3953-492D-8415-29FA38FD5716}"/>
                  </a:ext>
                </a:extLst>
              </p:cNvPr>
              <p:cNvSpPr/>
              <p:nvPr/>
            </p:nvSpPr>
            <p:spPr>
              <a:xfrm>
                <a:off x="5358355" y="4190600"/>
                <a:ext cx="1381641" cy="486798"/>
              </a:xfrm>
              <a:prstGeom prst="rect">
                <a:avLst/>
              </a:prstGeom>
              <a:noFill/>
              <a:ln w="38100">
                <a:solidFill>
                  <a:srgbClr val="619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28F5CE-512C-4C21-9112-F804E83DD94B}"/>
                </a:ext>
              </a:extLst>
            </p:cNvPr>
            <p:cNvSpPr txBox="1"/>
            <p:nvPr/>
          </p:nvSpPr>
          <p:spPr>
            <a:xfrm>
              <a:off x="6796675" y="3620303"/>
              <a:ext cx="3549085" cy="83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2. </a:t>
              </a:r>
              <a:r>
                <a:rPr lang="ko-KR" altLang="en-US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유사도 측정</a:t>
              </a:r>
              <a:endParaRPr lang="en-US" altLang="ko-KR" sz="1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1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에 대한 피어 그룹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: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2,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3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6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에 대한 피어 그룹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: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4,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상품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185B37D-AB91-422A-9C5F-6CC2CE16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8663" y="5219990"/>
              <a:ext cx="2591014" cy="1038015"/>
            </a:xfrm>
            <a:prstGeom prst="rect">
              <a:avLst/>
            </a:prstGeom>
          </p:spPr>
        </p:pic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C465B3E0-36E6-484A-A6F4-9668E8519B96}"/>
                </a:ext>
              </a:extLst>
            </p:cNvPr>
            <p:cNvSpPr/>
            <p:nvPr/>
          </p:nvSpPr>
          <p:spPr>
            <a:xfrm>
              <a:off x="4514272" y="4739917"/>
              <a:ext cx="219797" cy="400722"/>
            </a:xfrm>
            <a:prstGeom prst="downArrow">
              <a:avLst/>
            </a:prstGeom>
            <a:solidFill>
              <a:srgbClr val="6194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AA9D3F-6C32-4435-ACEA-4FEE63BFFBC4}"/>
                </a:ext>
              </a:extLst>
            </p:cNvPr>
            <p:cNvSpPr txBox="1"/>
            <p:nvPr/>
          </p:nvSpPr>
          <p:spPr>
            <a:xfrm>
              <a:off x="6796674" y="5219990"/>
              <a:ext cx="3549085" cy="59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3. </a:t>
              </a:r>
              <a:r>
                <a:rPr lang="ko-KR" altLang="en-US" sz="1400" dirty="0">
                  <a:solidFill>
                    <a:srgbClr val="6194F8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평점 추정</a:t>
              </a:r>
              <a:endParaRPr lang="en-US" altLang="ko-KR" sz="1400" dirty="0">
                <a:solidFill>
                  <a:srgbClr val="6194F8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피어 그룹 내 상품 평점과 각 유사도를 활용한 가중 평균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4A81EE-32F6-4FDC-AEA4-DB7EFB9DFFA0}"/>
                </a:ext>
              </a:extLst>
            </p:cNvPr>
            <p:cNvSpPr txBox="1"/>
            <p:nvPr/>
          </p:nvSpPr>
          <p:spPr>
            <a:xfrm>
              <a:off x="6796675" y="2464624"/>
              <a:ext cx="3549085" cy="59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1.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정규화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수정된 코사인 유사도 측정에 앞서 사전에 평점 정규화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78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764</Words>
  <Application>Microsoft Office PowerPoint</Application>
  <PresentationFormat>와이드스크린</PresentationFormat>
  <Paragraphs>97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AppleSDGothicNeoB00</vt:lpstr>
      <vt:lpstr>AppleSDGothicNeoR00</vt:lpstr>
      <vt:lpstr>Arial</vt:lpstr>
      <vt:lpstr>맑은 고딕</vt:lpstr>
      <vt:lpstr>AppleSDGothicNeoSB00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silkstaff@office.uos.ac.kr</dc:creator>
  <cp:lastModifiedBy>silkstaff@office.uos.ac.kr</cp:lastModifiedBy>
  <cp:revision>78</cp:revision>
  <dcterms:created xsi:type="dcterms:W3CDTF">2021-02-24T04:48:27Z</dcterms:created>
  <dcterms:modified xsi:type="dcterms:W3CDTF">2021-02-24T11:14:29Z</dcterms:modified>
</cp:coreProperties>
</file>